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1" r:id="rId10"/>
    <p:sldId id="264" r:id="rId11"/>
    <p:sldId id="266" r:id="rId12"/>
    <p:sldId id="267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5" autoAdjust="0"/>
  </p:normalViewPr>
  <p:slideViewPr>
    <p:cSldViewPr snapToGrid="0">
      <p:cViewPr varScale="1">
        <p:scale>
          <a:sx n="48" d="100"/>
          <a:sy n="48" d="100"/>
        </p:scale>
        <p:origin x="53" y="787"/>
      </p:cViewPr>
      <p:guideLst/>
    </p:cSldViewPr>
  </p:slideViewPr>
  <p:outlineViewPr>
    <p:cViewPr>
      <p:scale>
        <a:sx n="33" d="100"/>
        <a:sy n="33" d="100"/>
      </p:scale>
      <p:origin x="0" y="-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84F09-EBE7-489D-959F-4E5733577DD9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36391-8E0D-4FAE-817C-9E1AF240E5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6445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36391-8E0D-4FAE-817C-9E1AF240E5F8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6656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36391-8E0D-4FAE-817C-9E1AF240E5F8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480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977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379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395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3408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6001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352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9115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1222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198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242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9508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5646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5049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61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9763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537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535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DCC51DC-6738-4961-A81A-C4DAE3FC8E5C}" type="datetimeFigureOut">
              <a:rPr lang="tr-TR" smtClean="0"/>
              <a:t>6.05.2020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75091-227A-4CE3-9B8E-5D95421A43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770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iot.mozilla.org/docs/gateway-getting-started-guide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iot.mozilla.org/framework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ot.mozilla.org/framework/" TargetMode="External"/><Relationship Id="rId2" Type="http://schemas.openxmlformats.org/officeDocument/2006/relationships/hyperlink" Target="https://iot.mozilla.org/gatewa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51D05F-2527-41DE-81AB-601937A51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5687" y="122549"/>
            <a:ext cx="7243696" cy="5071620"/>
          </a:xfrm>
        </p:spPr>
        <p:txBody>
          <a:bodyPr>
            <a:normAutofit/>
          </a:bodyPr>
          <a:lstStyle/>
          <a:p>
            <a:pPr algn="ctr"/>
            <a:r>
              <a:rPr lang="tr-TR" dirty="0"/>
              <a:t>Gömülü Sistemler ile Mobil      Uygulamalar					</a:t>
            </a:r>
            <a:br>
              <a:rPr lang="tr-TR" dirty="0"/>
            </a:b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8E0FEC0-FFEA-48D0-AF92-26A9A55F8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278" y="4362981"/>
            <a:ext cx="11246177" cy="1662376"/>
          </a:xfrm>
        </p:spPr>
        <p:txBody>
          <a:bodyPr>
            <a:normAutofit/>
          </a:bodyPr>
          <a:lstStyle/>
          <a:p>
            <a:r>
              <a:rPr lang="tr-TR" b="1" dirty="0"/>
              <a:t>PROJE : </a:t>
            </a:r>
            <a:r>
              <a:rPr lang="tr-TR" sz="2400" b="1" dirty="0" err="1"/>
              <a:t>Mozilla</a:t>
            </a:r>
            <a:r>
              <a:rPr lang="tr-TR" sz="2400" b="1" dirty="0"/>
              <a:t> Gateway ile IOT Cihazların Kontrolü ve İzlenmesi</a:t>
            </a:r>
          </a:p>
          <a:p>
            <a:endParaRPr lang="tr-TR" b="1" dirty="0"/>
          </a:p>
          <a:p>
            <a:pPr algn="ctr"/>
            <a:r>
              <a:rPr lang="tr-TR" b="1" dirty="0"/>
              <a:t>                                            Hazırlayan: Muhammed MAYDA</a:t>
            </a:r>
          </a:p>
        </p:txBody>
      </p:sp>
    </p:spTree>
    <p:extLst>
      <p:ext uri="{BB962C8B-B14F-4D97-AF65-F5344CB8AC3E}">
        <p14:creationId xmlns:p14="http://schemas.microsoft.com/office/powerpoint/2010/main" val="2139615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6FE52B-0DAF-4054-8E16-DA257C86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778" y="154757"/>
            <a:ext cx="10018713" cy="1752599"/>
          </a:xfrm>
        </p:spPr>
        <p:txBody>
          <a:bodyPr/>
          <a:lstStyle/>
          <a:p>
            <a:r>
              <a:rPr lang="tr-TR" b="1" dirty="0"/>
              <a:t>PROJE  - Donanım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366CE9-6D29-425E-924F-B842916E0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786" y="3039357"/>
            <a:ext cx="6556754" cy="36324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tr-TR" b="1" dirty="0" err="1"/>
              <a:t>Raspberry</a:t>
            </a:r>
            <a:r>
              <a:rPr lang="tr-TR" b="1" dirty="0"/>
              <a:t> Pİ 3B+</a:t>
            </a:r>
          </a:p>
          <a:p>
            <a:endParaRPr lang="tr-TR" dirty="0"/>
          </a:p>
          <a:p>
            <a:r>
              <a:rPr lang="tr-TR" dirty="0" err="1"/>
              <a:t>Mozilla</a:t>
            </a:r>
            <a:r>
              <a:rPr lang="tr-TR" dirty="0"/>
              <a:t> Gateway kurulumu için </a:t>
            </a:r>
            <a:r>
              <a:rPr lang="tr-TR" dirty="0" err="1"/>
              <a:t>Raspberry</a:t>
            </a:r>
            <a:r>
              <a:rPr lang="tr-TR" dirty="0"/>
              <a:t> Pİ 3 + seçilmiştir. Bu donanımın kullanılmasının nedenleri :</a:t>
            </a:r>
          </a:p>
          <a:p>
            <a:pPr lvl="1"/>
            <a:r>
              <a:rPr lang="tr-TR" dirty="0" err="1"/>
              <a:t>Raspberry</a:t>
            </a:r>
            <a:r>
              <a:rPr lang="tr-TR" dirty="0"/>
              <a:t> Pİ için özelleştirilmiş ISO dosyasının olması,</a:t>
            </a:r>
          </a:p>
          <a:p>
            <a:pPr lvl="1"/>
            <a:r>
              <a:rPr lang="tr-TR" dirty="0"/>
              <a:t>Dahili </a:t>
            </a:r>
            <a:r>
              <a:rPr lang="tr-TR" dirty="0" err="1"/>
              <a:t>Wifi</a:t>
            </a:r>
            <a:r>
              <a:rPr lang="tr-TR" dirty="0"/>
              <a:t>  biriminin bulunması,</a:t>
            </a:r>
          </a:p>
          <a:p>
            <a:pPr lvl="1"/>
            <a:r>
              <a:rPr lang="tr-TR" dirty="0"/>
              <a:t>Fiyat / Performans oranının iyi olması</a:t>
            </a:r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87648A8-0ADC-4652-9F22-48CC360D0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86" y="3039357"/>
            <a:ext cx="3139175" cy="313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93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0D6748-04DC-4457-B0CE-89138750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725" y="190500"/>
            <a:ext cx="10018713" cy="1752599"/>
          </a:xfrm>
        </p:spPr>
        <p:txBody>
          <a:bodyPr/>
          <a:lstStyle/>
          <a:p>
            <a:r>
              <a:rPr lang="tr-TR" b="1" dirty="0"/>
              <a:t>PROJE  - Donanım 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A817A0-FF2B-42B9-B4BE-E3C4AF6F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38738"/>
            <a:ext cx="6669875" cy="315246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tr-TR" b="1" dirty="0" err="1"/>
              <a:t>NodeMCU</a:t>
            </a:r>
            <a:r>
              <a:rPr lang="tr-TR" b="1" dirty="0"/>
              <a:t> </a:t>
            </a:r>
            <a:r>
              <a:rPr lang="tr-TR" b="1" dirty="0" err="1"/>
              <a:t>Lolin</a:t>
            </a:r>
            <a:r>
              <a:rPr lang="tr-TR" b="1" dirty="0"/>
              <a:t> ESP8266 Kart</a:t>
            </a:r>
          </a:p>
          <a:p>
            <a:endParaRPr lang="tr-TR" dirty="0"/>
          </a:p>
          <a:p>
            <a:r>
              <a:rPr lang="tr-TR" dirty="0"/>
              <a:t>IOT birim olarak </a:t>
            </a:r>
            <a:r>
              <a:rPr lang="tr-TR" dirty="0" err="1"/>
              <a:t>NodeMCU</a:t>
            </a:r>
            <a:r>
              <a:rPr lang="tr-TR" dirty="0"/>
              <a:t> kart seçilmiştir. Bu donanımın </a:t>
            </a:r>
            <a:r>
              <a:rPr lang="tr-TR" dirty="0" err="1"/>
              <a:t>kullanımasının</a:t>
            </a:r>
            <a:r>
              <a:rPr lang="tr-TR" dirty="0"/>
              <a:t> nedenleri : </a:t>
            </a:r>
          </a:p>
          <a:p>
            <a:pPr lvl="1"/>
            <a:r>
              <a:rPr lang="tr-TR" dirty="0"/>
              <a:t>Dahili bir </a:t>
            </a:r>
            <a:r>
              <a:rPr lang="tr-TR" dirty="0" err="1"/>
              <a:t>Wifi</a:t>
            </a:r>
            <a:r>
              <a:rPr lang="tr-TR" dirty="0"/>
              <a:t> modülünün olması,</a:t>
            </a:r>
          </a:p>
          <a:p>
            <a:pPr lvl="1"/>
            <a:r>
              <a:rPr lang="tr-TR" dirty="0" err="1"/>
              <a:t>Mozilla</a:t>
            </a:r>
            <a:r>
              <a:rPr lang="tr-TR" dirty="0"/>
              <a:t> Gateway için Library desteğinin olması,</a:t>
            </a:r>
          </a:p>
          <a:p>
            <a:pPr lvl="1"/>
            <a:r>
              <a:rPr lang="tr-TR" dirty="0"/>
              <a:t>Fiyat ve güç tüketimi,</a:t>
            </a:r>
          </a:p>
          <a:p>
            <a:pPr lvl="1"/>
            <a:r>
              <a:rPr lang="tr-TR" dirty="0"/>
              <a:t>Programlama kolaylığı</a:t>
            </a:r>
          </a:p>
          <a:p>
            <a:r>
              <a:rPr lang="tr-TR" dirty="0"/>
              <a:t>Kart üzerine </a:t>
            </a:r>
            <a:r>
              <a:rPr lang="tr-TR" dirty="0" err="1"/>
              <a:t>Oled</a:t>
            </a:r>
            <a:r>
              <a:rPr lang="tr-TR" dirty="0"/>
              <a:t> Ekran ve </a:t>
            </a:r>
            <a:r>
              <a:rPr lang="tr-TR" dirty="0" err="1"/>
              <a:t>Led</a:t>
            </a:r>
            <a:r>
              <a:rPr lang="tr-TR" dirty="0"/>
              <a:t> eklenmiştir.</a:t>
            </a:r>
          </a:p>
          <a:p>
            <a:endParaRPr lang="tr-TR" dirty="0"/>
          </a:p>
          <a:p>
            <a:pPr algn="ctr"/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0A04ED4-FBB8-44FB-864B-C06A99808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168" y="2638738"/>
            <a:ext cx="2721270" cy="32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580064-F519-4A6D-8952-929391A59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-9427"/>
            <a:ext cx="10018713" cy="1752599"/>
          </a:xfrm>
        </p:spPr>
        <p:txBody>
          <a:bodyPr/>
          <a:lstStyle/>
          <a:p>
            <a:r>
              <a:rPr lang="tr-TR" b="1" dirty="0"/>
              <a:t>PROJE - Yazılım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95D398-F7A6-4413-B56D-CF285C7CF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432" y="1743172"/>
            <a:ext cx="9905592" cy="49310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b="1" dirty="0" err="1"/>
              <a:t>Mozilla</a:t>
            </a:r>
            <a:r>
              <a:rPr lang="tr-TR" b="1" dirty="0"/>
              <a:t> Gateway</a:t>
            </a:r>
          </a:p>
          <a:p>
            <a:pPr marL="0" indent="0" algn="ctr">
              <a:buNone/>
            </a:pPr>
            <a:endParaRPr lang="tr-TR" b="1" dirty="0"/>
          </a:p>
          <a:p>
            <a:r>
              <a:rPr lang="tr-TR" dirty="0" err="1"/>
              <a:t>Mozilla</a:t>
            </a:r>
            <a:r>
              <a:rPr lang="tr-TR" dirty="0"/>
              <a:t> Gateway kurulumuna aşağıdaki link takip edilerek ulaşılabilir. Adımlar kısaca şöyledir:</a:t>
            </a:r>
          </a:p>
          <a:p>
            <a:pPr lvl="1"/>
            <a:r>
              <a:rPr lang="tr-TR" dirty="0"/>
              <a:t>ISO dosyasının SD karta yüklenmesi,</a:t>
            </a:r>
          </a:p>
          <a:p>
            <a:pPr lvl="1"/>
            <a:r>
              <a:rPr lang="tr-TR" dirty="0" err="1"/>
              <a:t>Raspberry</a:t>
            </a:r>
            <a:r>
              <a:rPr lang="tr-TR" dirty="0"/>
              <a:t> </a:t>
            </a:r>
            <a:r>
              <a:rPr lang="tr-TR" dirty="0" err="1"/>
              <a:t>Pi’ye</a:t>
            </a:r>
            <a:r>
              <a:rPr lang="tr-TR" dirty="0"/>
              <a:t> güç verilmesi  ,</a:t>
            </a:r>
          </a:p>
          <a:p>
            <a:pPr lvl="1"/>
            <a:r>
              <a:rPr lang="tr-TR" dirty="0" err="1"/>
              <a:t>Mozilla</a:t>
            </a:r>
            <a:r>
              <a:rPr lang="tr-TR" dirty="0"/>
              <a:t> Gateway olarak </a:t>
            </a:r>
            <a:r>
              <a:rPr lang="tr-TR" dirty="0" err="1"/>
              <a:t>Wifi</a:t>
            </a:r>
            <a:r>
              <a:rPr lang="tr-TR" dirty="0"/>
              <a:t> ağı oluşması ve katılmak,</a:t>
            </a:r>
          </a:p>
          <a:p>
            <a:pPr lvl="1"/>
            <a:r>
              <a:rPr lang="tr-TR" dirty="0"/>
              <a:t>Genel kullanım için hazırlanmış olmaktadır.</a:t>
            </a:r>
          </a:p>
          <a:p>
            <a:pPr marL="457200" lvl="1" indent="0">
              <a:buNone/>
            </a:pPr>
            <a:r>
              <a:rPr lang="tr-TR" b="1" dirty="0"/>
              <a:t>Link : </a:t>
            </a:r>
            <a:r>
              <a:rPr lang="tr-TR" dirty="0">
                <a:hlinkClick r:id="rId2"/>
              </a:rPr>
              <a:t>https://iot.mozilla.org/docs/gateway-getting-started-guide.html</a:t>
            </a:r>
            <a:endParaRPr lang="tr-TR" b="1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23390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202754-2E99-4E31-A69A-C4B6977E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932" y="0"/>
            <a:ext cx="10018713" cy="1752599"/>
          </a:xfrm>
        </p:spPr>
        <p:txBody>
          <a:bodyPr/>
          <a:lstStyle/>
          <a:p>
            <a:r>
              <a:rPr lang="tr-TR" b="1" dirty="0"/>
              <a:t>PROJE – Yazılım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21D7D4-AE94-41DD-AB2A-9404C9C24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617" y="1666754"/>
            <a:ext cx="4059693" cy="4861368"/>
          </a:xfrm>
        </p:spPr>
        <p:txBody>
          <a:bodyPr/>
          <a:lstStyle/>
          <a:p>
            <a:pPr marL="0" indent="0" algn="ctr">
              <a:buNone/>
            </a:pPr>
            <a:r>
              <a:rPr lang="tr-TR" b="1" dirty="0" err="1"/>
              <a:t>Mozilla</a:t>
            </a:r>
            <a:r>
              <a:rPr lang="tr-TR" b="1" dirty="0"/>
              <a:t> Gateway</a:t>
            </a:r>
          </a:p>
          <a:p>
            <a:r>
              <a:rPr lang="tr-TR" dirty="0" err="1"/>
              <a:t>Raspberry</a:t>
            </a:r>
            <a:r>
              <a:rPr lang="tr-TR" dirty="0"/>
              <a:t> Pi üzerine ISO dosyası kurup gerekli adımlar izlendikten sonra aşağıdaki adres ile Gateway  </a:t>
            </a:r>
            <a:r>
              <a:rPr lang="tr-TR" dirty="0" err="1"/>
              <a:t>arayüze</a:t>
            </a:r>
            <a:r>
              <a:rPr lang="tr-TR" dirty="0"/>
              <a:t> erişilebilir.</a:t>
            </a:r>
          </a:p>
          <a:p>
            <a:r>
              <a:rPr lang="tr-TR" dirty="0"/>
              <a:t>Aynı ağ üzerinde bulunan ve </a:t>
            </a:r>
            <a:r>
              <a:rPr lang="tr-TR" dirty="0" err="1"/>
              <a:t>Json</a:t>
            </a:r>
            <a:r>
              <a:rPr lang="tr-TR" dirty="0"/>
              <a:t> </a:t>
            </a:r>
            <a:r>
              <a:rPr lang="tr-TR" dirty="0" err="1"/>
              <a:t>encoding</a:t>
            </a:r>
            <a:r>
              <a:rPr lang="tr-TR" dirty="0"/>
              <a:t> formatında olan IOT birimler eklenmiştir ve gerekli işlemler yapılmıştır.</a:t>
            </a:r>
          </a:p>
          <a:p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204CAC9-6227-4470-9C61-00E57C51E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01" y="1752599"/>
            <a:ext cx="6520405" cy="42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61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A48E9A-8EDD-4234-A9E6-D1F50BD6D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-409354"/>
            <a:ext cx="10018713" cy="1752599"/>
          </a:xfrm>
        </p:spPr>
        <p:txBody>
          <a:bodyPr/>
          <a:lstStyle/>
          <a:p>
            <a:r>
              <a:rPr lang="tr-TR" b="1" dirty="0"/>
              <a:t>PROJE – Yazılım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81C236-BFB0-419F-8878-C4B37513B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43246"/>
            <a:ext cx="7154434" cy="5514753"/>
          </a:xfrm>
        </p:spPr>
        <p:txBody>
          <a:bodyPr/>
          <a:lstStyle/>
          <a:p>
            <a:pPr marL="0" indent="0" algn="ctr">
              <a:buNone/>
            </a:pPr>
            <a:r>
              <a:rPr lang="tr-TR" b="1" dirty="0" err="1"/>
              <a:t>Mozilla</a:t>
            </a:r>
            <a:r>
              <a:rPr lang="tr-TR" b="1" dirty="0"/>
              <a:t> Gateway </a:t>
            </a:r>
          </a:p>
          <a:p>
            <a:r>
              <a:rPr lang="tr-TR" b="1" dirty="0" err="1"/>
              <a:t>Thing</a:t>
            </a:r>
            <a:r>
              <a:rPr lang="tr-TR" b="1" dirty="0"/>
              <a:t> : </a:t>
            </a:r>
            <a:r>
              <a:rPr lang="tr-TR" dirty="0"/>
              <a:t>IOT birimlerin ekleme ve düzenleme işlemleri yapmak için kullanılan alandır.</a:t>
            </a:r>
          </a:p>
          <a:p>
            <a:r>
              <a:rPr lang="tr-TR" b="1" dirty="0"/>
              <a:t>Rules: </a:t>
            </a:r>
            <a:r>
              <a:rPr lang="tr-TR" dirty="0"/>
              <a:t>IOT birimlerin basit kurallar ile tetiklenmesi ve </a:t>
            </a:r>
            <a:r>
              <a:rPr lang="tr-TR" dirty="0" err="1"/>
              <a:t>kullanıması</a:t>
            </a:r>
            <a:r>
              <a:rPr lang="tr-TR" dirty="0"/>
              <a:t> için kural oluşturma alanıdır.</a:t>
            </a:r>
          </a:p>
          <a:p>
            <a:r>
              <a:rPr lang="tr-TR" b="1" dirty="0" err="1"/>
              <a:t>Logs</a:t>
            </a:r>
            <a:r>
              <a:rPr lang="tr-TR" b="1" dirty="0"/>
              <a:t> : </a:t>
            </a:r>
            <a:r>
              <a:rPr lang="tr-TR" dirty="0"/>
              <a:t>IOT birim ile ilgili </a:t>
            </a:r>
            <a:r>
              <a:rPr lang="tr-TR" dirty="0" err="1"/>
              <a:t>Log</a:t>
            </a:r>
            <a:r>
              <a:rPr lang="tr-TR" dirty="0"/>
              <a:t> değerleri gösterimi ve tutulmak için kullanılan alandır.</a:t>
            </a:r>
          </a:p>
          <a:p>
            <a:r>
              <a:rPr lang="tr-TR" b="1" dirty="0" err="1"/>
              <a:t>Floorplan</a:t>
            </a:r>
            <a:r>
              <a:rPr lang="tr-TR" b="1" dirty="0"/>
              <a:t>: </a:t>
            </a:r>
            <a:r>
              <a:rPr lang="tr-TR" dirty="0"/>
              <a:t>Ev otomasyonu için ev ve odalar olduğu </a:t>
            </a:r>
            <a:r>
              <a:rPr lang="tr-TR" dirty="0" err="1"/>
              <a:t>svg</a:t>
            </a:r>
            <a:r>
              <a:rPr lang="tr-TR" dirty="0"/>
              <a:t> uzantılı dosya ekleyerek IOT birimler o alanlara taşınabilir.</a:t>
            </a:r>
          </a:p>
          <a:p>
            <a:r>
              <a:rPr lang="tr-TR" b="1" dirty="0" err="1"/>
              <a:t>Settings</a:t>
            </a:r>
            <a:r>
              <a:rPr lang="tr-TR" b="1" dirty="0"/>
              <a:t> :</a:t>
            </a:r>
            <a:r>
              <a:rPr lang="tr-TR" dirty="0"/>
              <a:t> </a:t>
            </a:r>
            <a:r>
              <a:rPr lang="tr-TR" dirty="0" err="1"/>
              <a:t>Wifi</a:t>
            </a:r>
            <a:r>
              <a:rPr lang="tr-TR" dirty="0"/>
              <a:t> bağlantı ayarları, kullanıcı alanları ve özelleştirilmiş IOT </a:t>
            </a:r>
            <a:r>
              <a:rPr lang="tr-TR" dirty="0" err="1"/>
              <a:t>lar</a:t>
            </a:r>
            <a:r>
              <a:rPr lang="tr-TR" dirty="0"/>
              <a:t> için özel ara yazılımlar.</a:t>
            </a:r>
            <a:r>
              <a:rPr lang="tr-TR" b="1" dirty="0"/>
              <a:t> </a:t>
            </a:r>
          </a:p>
          <a:p>
            <a:pPr marL="0" indent="0" algn="ctr">
              <a:buNone/>
            </a:pPr>
            <a:endParaRPr lang="tr-TR" b="1" dirty="0"/>
          </a:p>
          <a:p>
            <a:pPr marL="0" indent="0" algn="ctr">
              <a:buNone/>
            </a:pPr>
            <a:endParaRPr lang="tr-TR" b="1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4C81086-52A0-4B96-83CA-2F57A44C6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744" y="983848"/>
            <a:ext cx="3553256" cy="58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92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5EE51B-7280-4562-9566-92189265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03" y="-405115"/>
            <a:ext cx="10018713" cy="1782501"/>
          </a:xfrm>
        </p:spPr>
        <p:txBody>
          <a:bodyPr/>
          <a:lstStyle/>
          <a:p>
            <a:r>
              <a:rPr lang="tr-TR" b="1" dirty="0"/>
              <a:t>PROJE – Yazılım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C7C6B6-DE98-4182-92E7-F4C75214C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113" y="1107552"/>
            <a:ext cx="6192455" cy="5139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 algn="ctr">
              <a:buNone/>
            </a:pPr>
            <a:r>
              <a:rPr lang="tr-TR" dirty="0"/>
              <a:t> </a:t>
            </a:r>
            <a:r>
              <a:rPr lang="tr-TR" b="1" dirty="0" err="1"/>
              <a:t>PlatformIO</a:t>
            </a:r>
            <a:r>
              <a:rPr lang="tr-TR" b="1" dirty="0"/>
              <a:t> / </a:t>
            </a:r>
            <a:r>
              <a:rPr lang="tr-TR" b="1" dirty="0" err="1"/>
              <a:t>Arduino</a:t>
            </a:r>
            <a:r>
              <a:rPr lang="tr-TR" b="1" dirty="0"/>
              <a:t> IDE</a:t>
            </a:r>
          </a:p>
          <a:p>
            <a:pPr marL="0" indent="0" algn="ctr">
              <a:buNone/>
            </a:pPr>
            <a:endParaRPr lang="tr-TR" dirty="0"/>
          </a:p>
          <a:p>
            <a:r>
              <a:rPr lang="tr-TR" dirty="0" err="1"/>
              <a:t>NodeMCU</a:t>
            </a:r>
            <a:r>
              <a:rPr lang="tr-TR" dirty="0"/>
              <a:t> kartını programlamak için  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Ide</a:t>
            </a:r>
            <a:r>
              <a:rPr lang="tr-TR" dirty="0"/>
              <a:t> si kullanılmıştır.</a:t>
            </a:r>
          </a:p>
          <a:p>
            <a:r>
              <a:rPr lang="tr-TR" dirty="0"/>
              <a:t>Gerekli kütüphanelere aşağıdaki link aracılığıyla bulunabilir.</a:t>
            </a:r>
          </a:p>
          <a:p>
            <a:pPr lvl="1"/>
            <a:r>
              <a:rPr lang="tr-TR" dirty="0">
                <a:hlinkClick r:id="rId2"/>
              </a:rPr>
              <a:t>https://iot.mozilla.org/framework/</a:t>
            </a:r>
            <a:endParaRPr lang="tr-TR" dirty="0"/>
          </a:p>
          <a:p>
            <a:r>
              <a:rPr lang="tr-TR" dirty="0"/>
              <a:t>Kod Adımları :</a:t>
            </a:r>
          </a:p>
          <a:p>
            <a:pPr lvl="1"/>
            <a:r>
              <a:rPr lang="tr-TR" dirty="0"/>
              <a:t>Gateway formatına uygun HTTP Server başlatılıyor.</a:t>
            </a:r>
          </a:p>
          <a:p>
            <a:pPr lvl="1"/>
            <a:r>
              <a:rPr lang="tr-TR" dirty="0" err="1"/>
              <a:t>Json</a:t>
            </a:r>
            <a:r>
              <a:rPr lang="tr-TR" dirty="0"/>
              <a:t> </a:t>
            </a:r>
            <a:r>
              <a:rPr lang="tr-TR" dirty="0" err="1"/>
              <a:t>encoding</a:t>
            </a:r>
            <a:r>
              <a:rPr lang="tr-TR" dirty="0"/>
              <a:t> formatında IOT birim tanımlanıyor. </a:t>
            </a:r>
          </a:p>
          <a:p>
            <a:pPr lvl="1"/>
            <a:r>
              <a:rPr lang="tr-TR" dirty="0"/>
              <a:t>IOT ismi, özellikleri, fonksiyonları tanımlanır </a:t>
            </a:r>
          </a:p>
          <a:p>
            <a:pPr lvl="1"/>
            <a:r>
              <a:rPr lang="tr-TR" dirty="0"/>
              <a:t>Http Server üzerine konulur.</a:t>
            </a:r>
          </a:p>
          <a:p>
            <a:pPr lvl="1"/>
            <a:r>
              <a:rPr lang="tr-TR" dirty="0"/>
              <a:t>Main </a:t>
            </a:r>
            <a:r>
              <a:rPr lang="tr-TR" dirty="0" err="1"/>
              <a:t>loop</a:t>
            </a:r>
            <a:r>
              <a:rPr lang="tr-TR" dirty="0"/>
              <a:t> ile güncelleme yapılarak takip edilir.</a:t>
            </a:r>
          </a:p>
          <a:p>
            <a:pPr lvl="1"/>
            <a:r>
              <a:rPr lang="tr-TR" dirty="0"/>
              <a:t>Gateway üzerinden gelen </a:t>
            </a:r>
            <a:r>
              <a:rPr lang="tr-TR" dirty="0" err="1"/>
              <a:t>Tex</a:t>
            </a:r>
            <a:r>
              <a:rPr lang="tr-TR" dirty="0"/>
              <a:t> metni OLED ekran üzerinde gösterilmiştir.</a:t>
            </a:r>
          </a:p>
          <a:p>
            <a:pPr lvl="1"/>
            <a:r>
              <a:rPr lang="tr-TR" dirty="0"/>
              <a:t>Gateway üzerinden gelen  ON/OFF ile </a:t>
            </a:r>
            <a:r>
              <a:rPr lang="tr-TR" dirty="0" err="1"/>
              <a:t>Led</a:t>
            </a:r>
            <a:r>
              <a:rPr lang="tr-TR" dirty="0"/>
              <a:t> kontrolü </a:t>
            </a:r>
            <a:r>
              <a:rPr lang="tr-TR" dirty="0" err="1"/>
              <a:t>yapılmıştır.s</a:t>
            </a:r>
            <a:endParaRPr lang="tr-TR" dirty="0"/>
          </a:p>
          <a:p>
            <a:pPr marL="0" indent="0" algn="ctr">
              <a:buNone/>
            </a:pPr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1F02A97-870A-4B77-AC25-3A6E53EEA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568" y="1052573"/>
            <a:ext cx="4080901" cy="580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78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C92286-88EF-46D8-BDCC-051E99FB9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20" y="0"/>
            <a:ext cx="10073640" cy="1837250"/>
          </a:xfrm>
        </p:spPr>
        <p:txBody>
          <a:bodyPr/>
          <a:lstStyle/>
          <a:p>
            <a:r>
              <a:rPr lang="tr-TR" b="1" dirty="0"/>
              <a:t>PROJE – Görsel</a:t>
            </a:r>
            <a:br>
              <a:rPr lang="tr-TR" b="1" dirty="0"/>
            </a:br>
            <a:r>
              <a:rPr lang="tr-TR" b="1" dirty="0"/>
              <a:t>IOT                                  </a:t>
            </a:r>
            <a:r>
              <a:rPr lang="tr-TR" b="1" dirty="0" err="1"/>
              <a:t>Mozilla</a:t>
            </a:r>
            <a:r>
              <a:rPr lang="tr-TR" b="1" dirty="0"/>
              <a:t> Gateway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2FB501B-BEAF-4A70-9FCA-D033F0090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92" y="1837250"/>
            <a:ext cx="5151648" cy="446615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15ACA39-0DAF-48C9-AF75-45D4D67C2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72145" y="1837250"/>
            <a:ext cx="4901695" cy="446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9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AB06B5-D958-4A73-976E-B9801939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080" y="112606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tr-TR" b="1" dirty="0"/>
              <a:t>IOT Nedir?</a:t>
            </a:r>
            <a:endParaRPr lang="tr-TR" sz="8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B6662A6-64C7-43C7-96E0-C500D03ED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03899" cy="4023360"/>
          </a:xfrm>
        </p:spPr>
        <p:txBody>
          <a:bodyPr/>
          <a:lstStyle/>
          <a:p>
            <a:pPr marL="201168" lvl="1" indent="0">
              <a:buNone/>
            </a:pPr>
            <a:endParaRPr lang="tr-TR" dirty="0"/>
          </a:p>
          <a:p>
            <a:pPr marL="544068" lvl="1" indent="-342900"/>
            <a:r>
              <a:rPr lang="tr-TR" dirty="0"/>
              <a:t> IOT Internet of  </a:t>
            </a:r>
            <a:r>
              <a:rPr lang="tr-TR" dirty="0" err="1"/>
              <a:t>Things</a:t>
            </a:r>
            <a:r>
              <a:rPr lang="tr-TR" dirty="0"/>
              <a:t> kavramının kısaltmasıdır, ve “Nesneler </a:t>
            </a:r>
            <a:r>
              <a:rPr lang="tr-TR" dirty="0" err="1"/>
              <a:t>Interneti</a:t>
            </a:r>
            <a:r>
              <a:rPr lang="tr-TR" dirty="0"/>
              <a:t>” anlamına gelir.  </a:t>
            </a:r>
          </a:p>
          <a:p>
            <a:pPr marL="544068" lvl="1" indent="-342900"/>
            <a:r>
              <a:rPr lang="tr-TR" dirty="0"/>
              <a:t>IOT birbiriyle, ağ aracılığıyla iletişim kuran ve birbirine bağlanıp bilgi paylaşan, haberleşme protokolleri uygulayan cihazlar sistemi demek mümkündür.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7ACB340-48A6-4AA8-8518-A9F44EB35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92" y="2197673"/>
            <a:ext cx="3804207" cy="349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4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896CF7-7BF1-4961-AFBA-0340F448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177" y="112606"/>
            <a:ext cx="10018713" cy="1752599"/>
          </a:xfrm>
        </p:spPr>
        <p:txBody>
          <a:bodyPr/>
          <a:lstStyle/>
          <a:p>
            <a:r>
              <a:rPr lang="tr-TR" b="1" dirty="0"/>
              <a:t>	</a:t>
            </a:r>
            <a:r>
              <a:rPr lang="tr-TR" b="1" dirty="0" err="1"/>
              <a:t>Mozilla</a:t>
            </a:r>
            <a:r>
              <a:rPr lang="tr-TR" b="1"/>
              <a:t> IOT </a:t>
            </a:r>
            <a:r>
              <a:rPr lang="tr-TR" b="1" dirty="0"/>
              <a:t>/ </a:t>
            </a:r>
            <a:r>
              <a:rPr lang="tr-TR" b="1" dirty="0" err="1"/>
              <a:t>Webthings</a:t>
            </a:r>
            <a:r>
              <a:rPr lang="tr-TR" b="1" dirty="0"/>
              <a:t> Nedir?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AE7B93-D7BC-49C5-B328-74160F7E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176" y="2243579"/>
            <a:ext cx="5623499" cy="3625514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</a:t>
            </a:r>
            <a:r>
              <a:rPr lang="tr-TR" dirty="0" err="1"/>
              <a:t>Mozilla'nın</a:t>
            </a:r>
            <a:r>
              <a:rPr lang="tr-TR" dirty="0"/>
              <a:t> IOT, internetin herkese açık ve erişilebilir bir küresel kamu kaynağı olmasını sağlamak; bireylerin kendi deneyimlerini şekillendirebilecekleri ve güçlendirilmiş, güvenli ve bağımsız oldukları bir Web Of  </a:t>
            </a:r>
            <a:r>
              <a:rPr lang="tr-TR" dirty="0" err="1"/>
              <a:t>Things</a:t>
            </a:r>
            <a:r>
              <a:rPr lang="tr-TR" dirty="0"/>
              <a:t>(WOT) / IOT  yönetim birimi olarak açıklanabilir..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 err="1"/>
              <a:t>Mozilla'nın</a:t>
            </a:r>
            <a:r>
              <a:rPr lang="tr-TR" dirty="0"/>
              <a:t> </a:t>
            </a:r>
            <a:r>
              <a:rPr lang="tr-TR" dirty="0" err="1"/>
              <a:t>WebThings'i</a:t>
            </a:r>
            <a:r>
              <a:rPr lang="tr-TR" dirty="0"/>
              <a:t> ise güvenlik, gizlilik ve birlikte çalışabilirlik gibi konularda kullanıcılara destek vermeyi amaçlıyor.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</a:t>
            </a:r>
            <a:r>
              <a:rPr lang="tr-TR" dirty="0" err="1"/>
              <a:t>Moziila</a:t>
            </a:r>
            <a:r>
              <a:rPr lang="tr-TR" dirty="0"/>
              <a:t> İOT aşağıdaki iki temel kavram üzerine kurulmuştur :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b="1" u="sng" dirty="0" err="1">
                <a:hlinkClick r:id="rId2"/>
              </a:rPr>
              <a:t>WebThings</a:t>
            </a:r>
            <a:r>
              <a:rPr lang="tr-TR" b="1" u="sng" dirty="0">
                <a:hlinkClick r:id="rId2"/>
              </a:rPr>
              <a:t> Gateway</a:t>
            </a:r>
            <a:r>
              <a:rPr lang="tr-TR" dirty="0"/>
              <a:t>  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tr-TR" b="1" u="sng" dirty="0">
                <a:hlinkClick r:id="rId3"/>
              </a:rPr>
              <a:t>  </a:t>
            </a:r>
            <a:r>
              <a:rPr lang="tr-TR" b="1" u="sng" dirty="0" err="1">
                <a:hlinkClick r:id="rId3"/>
              </a:rPr>
              <a:t>WebThings</a:t>
            </a:r>
            <a:r>
              <a:rPr lang="tr-TR" b="1" u="sng" dirty="0">
                <a:hlinkClick r:id="rId3"/>
              </a:rPr>
              <a:t> Framework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9D6DD44-4209-4ED7-8822-4832D7A5C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42" y="1865205"/>
            <a:ext cx="4668252" cy="44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770816-98F5-4CFC-BD96-0566989E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189" y="112606"/>
            <a:ext cx="10018713" cy="1752599"/>
          </a:xfrm>
        </p:spPr>
        <p:txBody>
          <a:bodyPr/>
          <a:lstStyle/>
          <a:p>
            <a:r>
              <a:rPr lang="tr-TR" b="1" dirty="0"/>
              <a:t>	</a:t>
            </a:r>
            <a:r>
              <a:rPr lang="tr-TR" b="1" dirty="0" err="1"/>
              <a:t>WebTings</a:t>
            </a:r>
            <a:r>
              <a:rPr lang="tr-TR" b="1" dirty="0"/>
              <a:t> Gateway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42508B-B22A-4944-AE61-1BE6E92DB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911" y="2223736"/>
            <a:ext cx="6004093" cy="3873366"/>
          </a:xfrm>
        </p:spPr>
        <p:txBody>
          <a:bodyPr>
            <a:normAutofit fontScale="92500"/>
          </a:bodyPr>
          <a:lstStyle/>
          <a:p>
            <a:r>
              <a:rPr lang="tr-TR" dirty="0"/>
              <a:t> </a:t>
            </a:r>
            <a:r>
              <a:rPr lang="tr-TR" dirty="0" err="1"/>
              <a:t>WebThings</a:t>
            </a:r>
            <a:r>
              <a:rPr lang="tr-TR" dirty="0"/>
              <a:t> Gateway, kullanıcıların doğrudan web veya yerel/lokal ağ üzerinden IOT birimlerini izlemelerini ve kontrol etmelerini sağlayan bir yazılım dağıtımıdır. </a:t>
            </a:r>
          </a:p>
          <a:p>
            <a:r>
              <a:rPr lang="tr-TR" dirty="0"/>
              <a:t>Bu ortam IOT cihazlar için gizlilik ve güvenlik odaklı ağ geçitleri ortaya çıkarılıyor. </a:t>
            </a:r>
          </a:p>
          <a:p>
            <a:r>
              <a:rPr lang="tr-TR" dirty="0"/>
              <a:t>Sağladığı </a:t>
            </a:r>
            <a:r>
              <a:rPr lang="tr-TR" dirty="0" err="1"/>
              <a:t>arayüz</a:t>
            </a:r>
            <a:r>
              <a:rPr lang="tr-TR" dirty="0"/>
              <a:t> üzerinden cihazlar kontrol edilebilir, yeni cihazlar eklenebilir, kurallar belirlenebilir, kullanıcı girişleri kontrol edilebilir ve cihazların </a:t>
            </a:r>
            <a:r>
              <a:rPr lang="tr-TR" dirty="0" err="1"/>
              <a:t>logları</a:t>
            </a:r>
            <a:r>
              <a:rPr lang="tr-TR" dirty="0"/>
              <a:t> tutulabilir. </a:t>
            </a:r>
          </a:p>
          <a:p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D727079-0FD8-4F57-8B08-59726868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863" y="1995728"/>
            <a:ext cx="4732421" cy="387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04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4FBA61-A5A1-4E07-89DD-5D5AA984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WebThings</a:t>
            </a:r>
            <a:r>
              <a:rPr lang="tr-TR" b="1" dirty="0"/>
              <a:t> Framework 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6FFFA4-9299-404C-9D8A-1DE502AFE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6820704" cy="3124201"/>
          </a:xfrm>
        </p:spPr>
        <p:txBody>
          <a:bodyPr>
            <a:normAutofit fontScale="85000" lnSpcReduction="10000"/>
          </a:bodyPr>
          <a:lstStyle/>
          <a:p>
            <a:r>
              <a:rPr lang="tr-TR" dirty="0"/>
              <a:t>IOT birimleri oluşturmak ve Gateway </a:t>
            </a:r>
            <a:r>
              <a:rPr lang="tr-TR" dirty="0" err="1"/>
              <a:t>arayüz</a:t>
            </a:r>
            <a:r>
              <a:rPr lang="tr-TR" dirty="0"/>
              <a:t> kısmında kontrol etmek, izlemek için gerekli olan yazlımlar kümesidir.</a:t>
            </a:r>
          </a:p>
          <a:p>
            <a:r>
              <a:rPr lang="tr-TR" dirty="0" err="1"/>
              <a:t>WebThings</a:t>
            </a:r>
            <a:r>
              <a:rPr lang="tr-TR" dirty="0"/>
              <a:t> Framework ise geliştiricilerin kendi web sayfalarını oluşturmasına yardımcı olacak yeniden kullanılabilir yazılım bileşenleri koleksiyonu olarak karşımıza çıkıyor.</a:t>
            </a:r>
          </a:p>
          <a:p>
            <a:r>
              <a:rPr lang="tr-TR" dirty="0"/>
              <a:t>Tüm akıllı ev cihazlarınızdaki verileri özel olarak kaydetmenize olanak sağlayan yeni özellikler, yeni bir alarm özelliği ve yeni bir ağ ayarları kullanıcı arabirimi içeriyor.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0EEB4EF-9DD5-487E-8608-F1E585D6D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91" y="2666999"/>
            <a:ext cx="2941575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6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9ABF37-065E-4751-8D36-DC86BF032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5862"/>
            <a:ext cx="10018713" cy="1752599"/>
          </a:xfrm>
        </p:spPr>
        <p:txBody>
          <a:bodyPr/>
          <a:lstStyle/>
          <a:p>
            <a:r>
              <a:rPr lang="tr-TR" b="1" dirty="0" err="1"/>
              <a:t>WebThings</a:t>
            </a:r>
            <a:r>
              <a:rPr lang="tr-TR" b="1" dirty="0"/>
              <a:t> Framework - 2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AD4F7C9-BAC4-41AE-8F42-204BBEEAB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077698"/>
            <a:ext cx="3643871" cy="3124201"/>
          </a:xfrm>
        </p:spPr>
        <p:txBody>
          <a:bodyPr/>
          <a:lstStyle/>
          <a:p>
            <a:r>
              <a:rPr lang="tr-TR" dirty="0"/>
              <a:t>IOT cihazların </a:t>
            </a:r>
            <a:r>
              <a:rPr lang="tr-TR" dirty="0" err="1"/>
              <a:t>Mozilla</a:t>
            </a:r>
            <a:r>
              <a:rPr lang="tr-TR" dirty="0"/>
              <a:t> </a:t>
            </a:r>
            <a:r>
              <a:rPr lang="tr-TR" dirty="0" err="1"/>
              <a:t>Gateway’a</a:t>
            </a:r>
            <a:r>
              <a:rPr lang="tr-TR" dirty="0"/>
              <a:t> bağlanması için bir standart olan JSON </a:t>
            </a:r>
            <a:r>
              <a:rPr lang="tr-TR" dirty="0" err="1"/>
              <a:t>encdoing</a:t>
            </a:r>
            <a:r>
              <a:rPr lang="tr-TR" dirty="0"/>
              <a:t> formatı kullanılmaktadır.</a:t>
            </a:r>
          </a:p>
          <a:p>
            <a:r>
              <a:rPr lang="tr-TR" dirty="0"/>
              <a:t>Basit bir IOT birimin tanımlanması.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6CC7E7D-032B-4882-8D64-997245D8A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63" y="1818461"/>
            <a:ext cx="5601185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07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69CE3E-4994-4D3B-B158-AC951E42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597" y="0"/>
            <a:ext cx="10018713" cy="1752599"/>
          </a:xfrm>
        </p:spPr>
        <p:txBody>
          <a:bodyPr/>
          <a:lstStyle/>
          <a:p>
            <a:r>
              <a:rPr lang="tr-TR" b="1" dirty="0" err="1"/>
              <a:t>WebThing</a:t>
            </a:r>
            <a:r>
              <a:rPr lang="tr-TR" b="1" dirty="0"/>
              <a:t> Framework Kütüphaneleri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E2D2A44-2169-4C8C-A2B0-0659C9290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002" y="2092980"/>
            <a:ext cx="5889904" cy="4358097"/>
          </a:xfrm>
        </p:spPr>
      </p:pic>
    </p:spTree>
    <p:extLst>
      <p:ext uri="{BB962C8B-B14F-4D97-AF65-F5344CB8AC3E}">
        <p14:creationId xmlns:p14="http://schemas.microsoft.com/office/powerpoint/2010/main" val="2644259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26B422-DD96-46B1-95B1-18EB7304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042" y="622170"/>
            <a:ext cx="10018713" cy="1762812"/>
          </a:xfrm>
        </p:spPr>
        <p:txBody>
          <a:bodyPr>
            <a:normAutofit fontScale="90000"/>
          </a:bodyPr>
          <a:lstStyle/>
          <a:p>
            <a:r>
              <a:rPr lang="tr-TR" sz="4400" b="1" dirty="0"/>
              <a:t>PROJE  - </a:t>
            </a:r>
            <a:br>
              <a:rPr lang="tr-TR" sz="4400" b="1" dirty="0"/>
            </a:br>
            <a:r>
              <a:rPr lang="tr-TR" sz="4400" b="1" dirty="0" err="1"/>
              <a:t>Mozilla</a:t>
            </a:r>
            <a:r>
              <a:rPr lang="tr-TR" sz="4400" b="1" dirty="0"/>
              <a:t> Gateway ile IOT Cihazların Kontrolü ve İzlenmesi</a:t>
            </a:r>
            <a:br>
              <a:rPr lang="tr-TR" b="1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54CEDD0-4B75-4388-8D19-ED8074027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262433"/>
            <a:ext cx="10018713" cy="3528767"/>
          </a:xfrm>
        </p:spPr>
        <p:txBody>
          <a:bodyPr/>
          <a:lstStyle/>
          <a:p>
            <a:pPr marL="0" indent="0" algn="ctr">
              <a:buNone/>
            </a:pPr>
            <a:endParaRPr lang="tr-TR" b="1" dirty="0"/>
          </a:p>
          <a:p>
            <a:r>
              <a:rPr lang="tr-TR" dirty="0"/>
              <a:t> Proje </a:t>
            </a:r>
            <a:r>
              <a:rPr lang="tr-TR" dirty="0" err="1"/>
              <a:t>Raspberry</a:t>
            </a:r>
            <a:r>
              <a:rPr lang="tr-TR" dirty="0"/>
              <a:t> Pi üzerine kurulan </a:t>
            </a:r>
            <a:r>
              <a:rPr lang="tr-TR" dirty="0" err="1"/>
              <a:t>Mozilla</a:t>
            </a:r>
            <a:r>
              <a:rPr lang="tr-TR" dirty="0"/>
              <a:t> Gateway ile gerekli olan(</a:t>
            </a:r>
            <a:r>
              <a:rPr lang="tr-TR" dirty="0" err="1"/>
              <a:t>Json</a:t>
            </a:r>
            <a:r>
              <a:rPr lang="tr-TR" dirty="0"/>
              <a:t> Format) formda IOT cihazın tanımlanması ve kontrol edilmesi.</a:t>
            </a:r>
          </a:p>
          <a:p>
            <a:pPr lvl="1"/>
            <a:r>
              <a:rPr lang="tr-TR" dirty="0" err="1"/>
              <a:t>NodeMCU</a:t>
            </a:r>
            <a:r>
              <a:rPr lang="tr-TR" dirty="0"/>
              <a:t> kullanılarak hazırlanan IOT birimin üzerinde bulunan OLED ekran kontrolü ve üzerindeki </a:t>
            </a:r>
            <a:r>
              <a:rPr lang="tr-TR" dirty="0" err="1"/>
              <a:t>Led’in</a:t>
            </a:r>
            <a:r>
              <a:rPr lang="tr-TR" dirty="0"/>
              <a:t> kontrol edilmesi.</a:t>
            </a:r>
          </a:p>
          <a:p>
            <a:pPr lvl="1"/>
            <a:r>
              <a:rPr lang="tr-TR" dirty="0" err="1"/>
              <a:t>Python</a:t>
            </a:r>
            <a:r>
              <a:rPr lang="tr-TR" dirty="0"/>
              <a:t> ile hazırlanan sanal IOT birimin kontrol edilmesi.</a:t>
            </a:r>
          </a:p>
          <a:p>
            <a:r>
              <a:rPr lang="tr-TR" dirty="0"/>
              <a:t>Gateway üzerinden IOT birimler arasındaki yapının düzenlenmesi ve çıktı olarak mail gönderilmesi, uyarı eklenmesi </a:t>
            </a:r>
            <a:r>
              <a:rPr lang="tr-TR" dirty="0" err="1"/>
              <a:t>v.b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785238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BF2ACF-15DB-430E-A86B-541A244F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914400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PROJE </a:t>
            </a:r>
            <a:br>
              <a:rPr lang="tr-TR" b="1" dirty="0"/>
            </a:br>
            <a:r>
              <a:rPr lang="tr-TR" b="1" dirty="0"/>
              <a:t>Donanım / Yazılım</a:t>
            </a:r>
            <a:br>
              <a:rPr lang="tr-TR" b="1" dirty="0"/>
            </a:b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1D682F9-E0AC-4133-AC4E-1DEDECA39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4276" y="2666999"/>
            <a:ext cx="5001331" cy="3124201"/>
          </a:xfrm>
        </p:spPr>
        <p:txBody>
          <a:bodyPr/>
          <a:lstStyle/>
          <a:p>
            <a:r>
              <a:rPr lang="tr-TR" b="1" dirty="0"/>
              <a:t>Donanım</a:t>
            </a:r>
          </a:p>
          <a:p>
            <a:pPr lvl="1"/>
            <a:r>
              <a:rPr lang="tr-TR" dirty="0" err="1"/>
              <a:t>Raspberry</a:t>
            </a:r>
            <a:r>
              <a:rPr lang="tr-TR" dirty="0"/>
              <a:t> Pİ 3B+</a:t>
            </a:r>
          </a:p>
          <a:p>
            <a:pPr lvl="1"/>
            <a:r>
              <a:rPr lang="tr-TR" dirty="0" err="1"/>
              <a:t>NodeMCU</a:t>
            </a:r>
            <a:r>
              <a:rPr lang="tr-TR" dirty="0"/>
              <a:t> </a:t>
            </a:r>
            <a:r>
              <a:rPr lang="tr-TR" dirty="0" err="1"/>
              <a:t>Lolin</a:t>
            </a:r>
            <a:r>
              <a:rPr lang="tr-TR" dirty="0"/>
              <a:t> ESP8266 Kart</a:t>
            </a:r>
          </a:p>
          <a:p>
            <a:pPr lvl="2"/>
            <a:r>
              <a:rPr lang="tr-TR" dirty="0"/>
              <a:t>128-32 </a:t>
            </a:r>
            <a:r>
              <a:rPr lang="tr-TR" dirty="0" err="1"/>
              <a:t>Oled</a:t>
            </a:r>
            <a:r>
              <a:rPr lang="tr-TR" dirty="0"/>
              <a:t> Ekran</a:t>
            </a:r>
          </a:p>
          <a:p>
            <a:pPr lvl="2"/>
            <a:r>
              <a:rPr lang="tr-TR" dirty="0" err="1"/>
              <a:t>Led</a:t>
            </a:r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C166B890-918D-45B7-983B-35AD7EE02E8C}"/>
              </a:ext>
            </a:extLst>
          </p:cNvPr>
          <p:cNvSpPr txBox="1">
            <a:spLocks/>
          </p:cNvSpPr>
          <p:nvPr/>
        </p:nvSpPr>
        <p:spPr>
          <a:xfrm>
            <a:off x="7725574" y="2149766"/>
            <a:ext cx="5001331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/>
              <a:t>Yazılım</a:t>
            </a:r>
          </a:p>
          <a:p>
            <a:pPr lvl="1"/>
            <a:r>
              <a:rPr lang="tr-TR" dirty="0" err="1"/>
              <a:t>Mozilla</a:t>
            </a:r>
            <a:r>
              <a:rPr lang="tr-TR" dirty="0"/>
              <a:t> Gateway ISO</a:t>
            </a:r>
          </a:p>
          <a:p>
            <a:pPr lvl="1"/>
            <a:r>
              <a:rPr lang="tr-TR" dirty="0" err="1"/>
              <a:t>PlatformIO</a:t>
            </a:r>
            <a:r>
              <a:rPr lang="tr-TR" dirty="0"/>
              <a:t> / </a:t>
            </a:r>
            <a:r>
              <a:rPr lang="tr-TR" dirty="0" err="1"/>
              <a:t>Arduino</a:t>
            </a:r>
            <a:endParaRPr lang="tr-TR" dirty="0"/>
          </a:p>
          <a:p>
            <a:pPr lvl="1"/>
            <a:r>
              <a:rPr lang="tr-TR" dirty="0" err="1"/>
              <a:t>Python</a:t>
            </a:r>
            <a:r>
              <a:rPr lang="tr-TR" dirty="0"/>
              <a:t> </a:t>
            </a:r>
          </a:p>
          <a:p>
            <a:pPr marL="1371600" lvl="2" indent="-457200">
              <a:buFont typeface="+mj-lt"/>
              <a:buAutoNum type="arabicPeriod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15954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ks">
  <a:themeElements>
    <a:clrScheme name="Paralaks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aks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ks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TM03457496[[fn=Paralaks]]</Template>
  <TotalTime>357</TotalTime>
  <Words>781</Words>
  <Application>Microsoft Office PowerPoint</Application>
  <PresentationFormat>Geniş ekran</PresentationFormat>
  <Paragraphs>98</Paragraphs>
  <Slides>16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1" baseType="lpstr">
      <vt:lpstr>Arial</vt:lpstr>
      <vt:lpstr>Calibri</vt:lpstr>
      <vt:lpstr>Corbel</vt:lpstr>
      <vt:lpstr>Wingdings</vt:lpstr>
      <vt:lpstr>Paralaks</vt:lpstr>
      <vt:lpstr>Gömülü Sistemler ile Mobil      Uygulamalar      </vt:lpstr>
      <vt:lpstr>IOT Nedir?</vt:lpstr>
      <vt:lpstr> Mozilla IOT / Webthings Nedir?</vt:lpstr>
      <vt:lpstr> WebTings Gateway</vt:lpstr>
      <vt:lpstr>WebThings Framework  </vt:lpstr>
      <vt:lpstr>WebThings Framework - 2 </vt:lpstr>
      <vt:lpstr>WebThing Framework Kütüphaneleri</vt:lpstr>
      <vt:lpstr>PROJE  -  Mozilla Gateway ile IOT Cihazların Kontrolü ve İzlenmesi </vt:lpstr>
      <vt:lpstr>PROJE  Donanım / Yazılım </vt:lpstr>
      <vt:lpstr>PROJE  - Donanım</vt:lpstr>
      <vt:lpstr>PROJE  - Donanım </vt:lpstr>
      <vt:lpstr>PROJE - Yazılım</vt:lpstr>
      <vt:lpstr>PROJE – Yazılım</vt:lpstr>
      <vt:lpstr>PROJE – Yazılım</vt:lpstr>
      <vt:lpstr>PROJE – Yazılım</vt:lpstr>
      <vt:lpstr>PROJE – Görsel IOT                                  Mozilla Gateway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Gömülü Sistemler ile Mobil      Uygulamalar       </dc:title>
  <dc:creator>MUHAMMED MAYDA</dc:creator>
  <cp:lastModifiedBy>MUHAMMED MAYDA</cp:lastModifiedBy>
  <cp:revision>54</cp:revision>
  <dcterms:created xsi:type="dcterms:W3CDTF">2020-04-30T22:46:51Z</dcterms:created>
  <dcterms:modified xsi:type="dcterms:W3CDTF">2020-05-06T14:48:55Z</dcterms:modified>
</cp:coreProperties>
</file>